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B81814D3-8161-475E-B615-FEB3549B4F43}" type="datetimeFigureOut">
              <a:rPr lang="ar-IQ" smtClean="0"/>
              <a:t>19/01/1439</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3B0C34-3BC6-4337-BA7B-1131DF9CA7A3}" type="slidenum">
              <a:rPr lang="ar-IQ" smtClean="0"/>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1814D3-8161-475E-B615-FEB3549B4F43}" type="datetimeFigureOut">
              <a:rPr lang="ar-IQ" smtClean="0"/>
              <a:t>19/01/1439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B0C34-3BC6-4337-BA7B-1131DF9CA7A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613B0C34-3BC6-4337-BA7B-1131DF9CA7A3}" type="slidenum">
              <a:rPr lang="ar-IQ" smtClean="0"/>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1814D3-8161-475E-B615-FEB3549B4F43}" type="datetimeFigureOut">
              <a:rPr lang="ar-IQ" smtClean="0"/>
              <a:t>19/01/1439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B81814D3-8161-475E-B615-FEB3549B4F43}" type="datetimeFigureOut">
              <a:rPr lang="ar-IQ" smtClean="0"/>
              <a:t>19/01/1439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613B0C34-3BC6-4337-BA7B-1131DF9CA7A3}" type="slidenum">
              <a:rPr lang="ar-IQ" smtClean="0"/>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B81814D3-8161-475E-B615-FEB3549B4F43}" type="datetimeFigureOut">
              <a:rPr lang="ar-IQ" smtClean="0"/>
              <a:t>19/01/1439</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3B0C34-3BC6-4337-BA7B-1131DF9CA7A3}" type="slidenum">
              <a:rPr lang="ar-IQ" smtClean="0"/>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B81814D3-8161-475E-B615-FEB3549B4F43}" type="datetimeFigureOut">
              <a:rPr lang="ar-IQ" smtClean="0"/>
              <a:t>19/01/1439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3B0C34-3BC6-4337-BA7B-1131DF9CA7A3}" type="slidenum">
              <a:rPr lang="ar-IQ" smtClean="0"/>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B81814D3-8161-475E-B615-FEB3549B4F43}" type="datetimeFigureOut">
              <a:rPr lang="ar-IQ" smtClean="0"/>
              <a:t>19/01/1439</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613B0C34-3BC6-4337-BA7B-1131DF9CA7A3}" type="slidenum">
              <a:rPr lang="ar-IQ" smtClean="0"/>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81814D3-8161-475E-B615-FEB3549B4F43}" type="datetimeFigureOut">
              <a:rPr lang="ar-IQ" smtClean="0"/>
              <a:t>19/01/1439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613B0C34-3BC6-4337-BA7B-1131DF9CA7A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B81814D3-8161-475E-B615-FEB3549B4F43}" type="datetimeFigureOut">
              <a:rPr lang="ar-IQ" smtClean="0"/>
              <a:t>19/01/1439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13B0C34-3BC6-4337-BA7B-1131DF9CA7A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13B0C34-3BC6-4337-BA7B-1131DF9CA7A3}" type="slidenum">
              <a:rPr lang="ar-IQ" smtClean="0"/>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B81814D3-8161-475E-B615-FEB3549B4F43}" type="datetimeFigureOut">
              <a:rPr lang="ar-IQ" smtClean="0"/>
              <a:t>19/01/1439</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613B0C34-3BC6-4337-BA7B-1131DF9CA7A3}" type="slidenum">
              <a:rPr lang="ar-IQ" smtClean="0"/>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B81814D3-8161-475E-B615-FEB3549B4F43}" type="datetimeFigureOut">
              <a:rPr lang="ar-IQ" smtClean="0"/>
              <a:t>19/01/1439</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81814D3-8161-475E-B615-FEB3549B4F43}" type="datetimeFigureOut">
              <a:rPr lang="ar-IQ" smtClean="0"/>
              <a:t>19/01/1439</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3B0C34-3BC6-4337-BA7B-1131DF9CA7A3}" type="slidenum">
              <a:rPr lang="ar-IQ" smtClean="0"/>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95736" y="2996952"/>
            <a:ext cx="4680520" cy="576064"/>
          </a:xfrm>
        </p:spPr>
        <p:txBody>
          <a:bodyPr>
            <a:normAutofit/>
          </a:bodyPr>
          <a:lstStyle/>
          <a:p>
            <a:r>
              <a:rPr lang="en-US" dirty="0" smtClean="0"/>
              <a:t>Chapter One :Introduction</a:t>
            </a:r>
          </a:p>
          <a:p>
            <a:endParaRPr lang="en-US" dirty="0"/>
          </a:p>
          <a:p>
            <a:endParaRPr lang="en-US" dirty="0" smtClean="0"/>
          </a:p>
        </p:txBody>
      </p:sp>
      <p:sp>
        <p:nvSpPr>
          <p:cNvPr id="2" name="عنوان 1"/>
          <p:cNvSpPr>
            <a:spLocks noGrp="1"/>
          </p:cNvSpPr>
          <p:nvPr>
            <p:ph type="ctrTitle"/>
          </p:nvPr>
        </p:nvSpPr>
        <p:spPr/>
        <p:txBody>
          <a:bodyPr/>
          <a:lstStyle/>
          <a:p>
            <a:r>
              <a:rPr lang="en-US" dirty="0" smtClean="0"/>
              <a:t>Computational Intelligence</a:t>
            </a:r>
            <a:endParaRPr lang="ar-IQ" dirty="0"/>
          </a:p>
        </p:txBody>
      </p:sp>
      <p:sp>
        <p:nvSpPr>
          <p:cNvPr id="4" name="مستطيل 3"/>
          <p:cNvSpPr/>
          <p:nvPr/>
        </p:nvSpPr>
        <p:spPr>
          <a:xfrm>
            <a:off x="7020272" y="5963983"/>
            <a:ext cx="1875834" cy="369332"/>
          </a:xfrm>
          <a:prstGeom prst="rect">
            <a:avLst/>
          </a:prstGeom>
        </p:spPr>
        <p:txBody>
          <a:bodyPr wrap="none">
            <a:spAutoFit/>
          </a:bodyPr>
          <a:lstStyle/>
          <a:p>
            <a:r>
              <a:rPr lang="en-US" dirty="0" err="1" smtClean="0"/>
              <a:t>Alyaa</a:t>
            </a:r>
            <a:r>
              <a:rPr lang="en-US" dirty="0" smtClean="0"/>
              <a:t> </a:t>
            </a:r>
            <a:r>
              <a:rPr lang="en-US" dirty="0" err="1" smtClean="0"/>
              <a:t>Jaber</a:t>
            </a:r>
            <a:r>
              <a:rPr lang="en-US" dirty="0" smtClean="0"/>
              <a:t> </a:t>
            </a:r>
            <a:r>
              <a:rPr lang="en-US" dirty="0" err="1" smtClean="0"/>
              <a:t>Jalil</a:t>
            </a:r>
            <a:endParaRPr lang="en-US" dirty="0"/>
          </a:p>
        </p:txBody>
      </p:sp>
    </p:spTree>
    <p:extLst>
      <p:ext uri="{BB962C8B-B14F-4D97-AF65-F5344CB8AC3E}">
        <p14:creationId xmlns:p14="http://schemas.microsoft.com/office/powerpoint/2010/main" val="179007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a:bodyPr>
          <a:lstStyle/>
          <a:p>
            <a:r>
              <a:rPr lang="en-US" dirty="0" smtClean="0"/>
              <a:t>Artificial Neural Networks </a:t>
            </a:r>
            <a:endParaRPr lang="ar-IQ" dirty="0"/>
          </a:p>
        </p:txBody>
      </p:sp>
      <p:sp>
        <p:nvSpPr>
          <p:cNvPr id="3" name="عنصر نائب للمحتوى 2"/>
          <p:cNvSpPr>
            <a:spLocks noGrp="1"/>
          </p:cNvSpPr>
          <p:nvPr>
            <p:ph sz="quarter" idx="1"/>
          </p:nvPr>
        </p:nvSpPr>
        <p:spPr>
          <a:xfrm>
            <a:off x="251520" y="908720"/>
            <a:ext cx="8435280" cy="5688632"/>
          </a:xfrm>
        </p:spPr>
        <p:txBody>
          <a:bodyPr>
            <a:normAutofit fontScale="92500" lnSpcReduction="20000"/>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pPr algn="just" rtl="0"/>
            <a:r>
              <a:rPr lang="en-US" sz="2600" dirty="0" smtClean="0"/>
              <a:t>An artificial neural network (NN) is a layered network of </a:t>
            </a:r>
            <a:r>
              <a:rPr lang="en-US" sz="2600" dirty="0" err="1" smtClean="0"/>
              <a:t>ANs.</a:t>
            </a:r>
            <a:r>
              <a:rPr lang="en-US" sz="2600" dirty="0" smtClean="0"/>
              <a:t> </a:t>
            </a:r>
          </a:p>
          <a:p>
            <a:pPr algn="just" rtl="0"/>
            <a:r>
              <a:rPr lang="en-US" sz="2600" dirty="0" smtClean="0"/>
              <a:t>An NN may consist of an input layer, hidden layers and an output layer.</a:t>
            </a:r>
          </a:p>
          <a:p>
            <a:pPr algn="just" rtl="0"/>
            <a:r>
              <a:rPr lang="en-US" sz="2600" dirty="0" smtClean="0"/>
              <a:t> ANs in one layer are connected, fully or partially, to the ANs in the next layer.</a:t>
            </a:r>
          </a:p>
          <a:p>
            <a:pPr algn="just" rtl="0"/>
            <a:r>
              <a:rPr lang="en-US" sz="2600" dirty="0" smtClean="0"/>
              <a:t> Feedback connections to previous layers are also possible</a:t>
            </a:r>
            <a:r>
              <a:rPr lang="en-US" dirty="0" smtClean="0"/>
              <a:t>. </a:t>
            </a:r>
            <a:endParaRPr lang="ar-IQ" dirty="0"/>
          </a:p>
        </p:txBody>
      </p:sp>
      <p:sp>
        <p:nvSpPr>
          <p:cNvPr id="4" name="شكل بيضاوي 3"/>
          <p:cNvSpPr/>
          <p:nvPr/>
        </p:nvSpPr>
        <p:spPr>
          <a:xfrm>
            <a:off x="3851920" y="2060848"/>
            <a:ext cx="216024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F(net)</a:t>
            </a:r>
            <a:endParaRPr lang="ar-IQ" sz="3200" b="1" dirty="0"/>
          </a:p>
        </p:txBody>
      </p:sp>
      <p:cxnSp>
        <p:nvCxnSpPr>
          <p:cNvPr id="6" name="رابط كسهم مستقيم 5"/>
          <p:cNvCxnSpPr>
            <a:endCxn id="4" idx="1"/>
          </p:cNvCxnSpPr>
          <p:nvPr/>
        </p:nvCxnSpPr>
        <p:spPr>
          <a:xfrm>
            <a:off x="2411760" y="1700808"/>
            <a:ext cx="1756520" cy="61312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2267744" y="2313936"/>
            <a:ext cx="1584176" cy="3949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flipV="1">
            <a:off x="2411760" y="3429000"/>
            <a:ext cx="1584176" cy="5760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مربع نص 11"/>
          <p:cNvSpPr txBox="1"/>
          <p:nvPr/>
        </p:nvSpPr>
        <p:spPr>
          <a:xfrm>
            <a:off x="2411760" y="2276872"/>
            <a:ext cx="216024" cy="1631216"/>
          </a:xfrm>
          <a:prstGeom prst="rect">
            <a:avLst/>
          </a:prstGeom>
          <a:noFill/>
        </p:spPr>
        <p:txBody>
          <a:bodyPr wrap="square" rtlCol="1">
            <a:spAutoFit/>
          </a:bodyPr>
          <a:lstStyle/>
          <a:p>
            <a:r>
              <a:rPr lang="en-US" sz="2000" b="1" dirty="0" smtClean="0">
                <a:solidFill>
                  <a:srgbClr val="FF0000"/>
                </a:solidFill>
              </a:rPr>
              <a:t>.</a:t>
            </a:r>
          </a:p>
          <a:p>
            <a:r>
              <a:rPr lang="en-US" sz="2000" b="1" dirty="0" smtClean="0">
                <a:solidFill>
                  <a:srgbClr val="FF0000"/>
                </a:solidFill>
              </a:rPr>
              <a:t>.</a:t>
            </a:r>
          </a:p>
          <a:p>
            <a:r>
              <a:rPr lang="en-US" sz="2000" b="1" dirty="0" smtClean="0">
                <a:solidFill>
                  <a:srgbClr val="FF0000"/>
                </a:solidFill>
              </a:rPr>
              <a:t>.</a:t>
            </a:r>
          </a:p>
          <a:p>
            <a:r>
              <a:rPr lang="en-US" sz="2000" b="1" dirty="0" smtClean="0">
                <a:solidFill>
                  <a:srgbClr val="FF0000"/>
                </a:solidFill>
              </a:rPr>
              <a:t>.</a:t>
            </a:r>
          </a:p>
          <a:p>
            <a:r>
              <a:rPr lang="en-US" sz="2000" b="1" dirty="0" smtClean="0">
                <a:solidFill>
                  <a:srgbClr val="FF0000"/>
                </a:solidFill>
              </a:rPr>
              <a:t>.</a:t>
            </a:r>
            <a:endParaRPr lang="en-US" sz="2000" b="1" dirty="0">
              <a:solidFill>
                <a:srgbClr val="FF0000"/>
              </a:solidFill>
            </a:endParaRPr>
          </a:p>
        </p:txBody>
      </p:sp>
      <p:sp>
        <p:nvSpPr>
          <p:cNvPr id="15" name="مربع نص 14"/>
          <p:cNvSpPr txBox="1"/>
          <p:nvPr/>
        </p:nvSpPr>
        <p:spPr>
          <a:xfrm>
            <a:off x="3203848" y="1484784"/>
            <a:ext cx="1728192" cy="369332"/>
          </a:xfrm>
          <a:prstGeom prst="rect">
            <a:avLst/>
          </a:prstGeom>
          <a:noFill/>
        </p:spPr>
        <p:txBody>
          <a:bodyPr wrap="square" rtlCol="1">
            <a:spAutoFit/>
          </a:bodyPr>
          <a:lstStyle/>
          <a:p>
            <a:pPr algn="l"/>
            <a:r>
              <a:rPr lang="en-US" b="1" dirty="0" smtClean="0"/>
              <a:t>Weights</a:t>
            </a:r>
            <a:endParaRPr lang="ar-IQ" b="1" dirty="0"/>
          </a:p>
        </p:txBody>
      </p:sp>
      <p:sp>
        <p:nvSpPr>
          <p:cNvPr id="16" name="مربع نص 15"/>
          <p:cNvSpPr txBox="1"/>
          <p:nvPr/>
        </p:nvSpPr>
        <p:spPr>
          <a:xfrm>
            <a:off x="611560" y="2924944"/>
            <a:ext cx="1656184" cy="369332"/>
          </a:xfrm>
          <a:prstGeom prst="rect">
            <a:avLst/>
          </a:prstGeom>
          <a:noFill/>
        </p:spPr>
        <p:txBody>
          <a:bodyPr wrap="square" rtlCol="1">
            <a:spAutoFit/>
          </a:bodyPr>
          <a:lstStyle/>
          <a:p>
            <a:r>
              <a:rPr lang="en-US" b="1" dirty="0" smtClean="0"/>
              <a:t>Input Signals</a:t>
            </a:r>
            <a:endParaRPr lang="ar-IQ" b="1" dirty="0"/>
          </a:p>
        </p:txBody>
      </p:sp>
      <p:cxnSp>
        <p:nvCxnSpPr>
          <p:cNvPr id="17" name="رابط كسهم مستقيم 16"/>
          <p:cNvCxnSpPr/>
          <p:nvPr/>
        </p:nvCxnSpPr>
        <p:spPr>
          <a:xfrm>
            <a:off x="6012160" y="2924944"/>
            <a:ext cx="122413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9" name="مربع نص 18"/>
          <p:cNvSpPr txBox="1"/>
          <p:nvPr/>
        </p:nvSpPr>
        <p:spPr>
          <a:xfrm>
            <a:off x="6660232" y="2723148"/>
            <a:ext cx="1656184" cy="369332"/>
          </a:xfrm>
          <a:prstGeom prst="rect">
            <a:avLst/>
          </a:prstGeom>
          <a:noFill/>
        </p:spPr>
        <p:txBody>
          <a:bodyPr wrap="square" rtlCol="1">
            <a:spAutoFit/>
          </a:bodyPr>
          <a:lstStyle/>
          <a:p>
            <a:r>
              <a:rPr lang="en-US" b="1" dirty="0" smtClean="0"/>
              <a:t>Output Signal</a:t>
            </a:r>
            <a:endParaRPr lang="ar-IQ" b="1" dirty="0"/>
          </a:p>
        </p:txBody>
      </p:sp>
    </p:spTree>
    <p:extLst>
      <p:ext uri="{BB962C8B-B14F-4D97-AF65-F5344CB8AC3E}">
        <p14:creationId xmlns:p14="http://schemas.microsoft.com/office/powerpoint/2010/main" val="2329402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a:bodyPr>
          <a:lstStyle/>
          <a:p>
            <a:r>
              <a:rPr lang="en-US" dirty="0" smtClean="0"/>
              <a:t>Artificial Neural Networks </a:t>
            </a:r>
            <a:endParaRPr lang="ar-IQ" dirty="0"/>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835696" y="1772816"/>
            <a:ext cx="5512298"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1982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34082"/>
          </a:xfrm>
        </p:spPr>
        <p:txBody>
          <a:bodyPr>
            <a:normAutofit/>
          </a:bodyPr>
          <a:lstStyle/>
          <a:p>
            <a:r>
              <a:rPr lang="en-US" dirty="0" smtClean="0"/>
              <a:t>Artificial Neural Networks </a:t>
            </a:r>
            <a:endParaRPr lang="ar-IQ" dirty="0"/>
          </a:p>
        </p:txBody>
      </p:sp>
      <p:sp>
        <p:nvSpPr>
          <p:cNvPr id="3" name="عنصر نائب للمحتوى 2"/>
          <p:cNvSpPr>
            <a:spLocks noGrp="1"/>
          </p:cNvSpPr>
          <p:nvPr>
            <p:ph sz="quarter" idx="1"/>
          </p:nvPr>
        </p:nvSpPr>
        <p:spPr>
          <a:xfrm>
            <a:off x="179512" y="1556792"/>
            <a:ext cx="8640960" cy="4896544"/>
          </a:xfrm>
        </p:spPr>
        <p:txBody>
          <a:bodyPr>
            <a:normAutofit/>
          </a:bodyPr>
          <a:lstStyle/>
          <a:p>
            <a:pPr algn="just" rtl="0"/>
            <a:r>
              <a:rPr lang="en-US" dirty="0" smtClean="0"/>
              <a:t>Several different NN types have been developed:  </a:t>
            </a:r>
          </a:p>
          <a:p>
            <a:pPr marL="400050" lvl="1" indent="0" algn="just" rtl="0">
              <a:buNone/>
            </a:pPr>
            <a:r>
              <a:rPr lang="en-US" dirty="0" smtClean="0"/>
              <a:t>•  </a:t>
            </a:r>
            <a:r>
              <a:rPr lang="en-US" dirty="0" smtClean="0">
                <a:solidFill>
                  <a:schemeClr val="tx1"/>
                </a:solidFill>
              </a:rPr>
              <a:t>Single-layer NNs, such as the Hopfield network. </a:t>
            </a:r>
          </a:p>
          <a:p>
            <a:pPr marL="400050" lvl="1" indent="0" algn="just" rtl="0">
              <a:buNone/>
            </a:pPr>
            <a:endParaRPr lang="en-US" dirty="0" smtClean="0">
              <a:solidFill>
                <a:schemeClr val="tx1"/>
              </a:solidFill>
            </a:endParaRPr>
          </a:p>
          <a:p>
            <a:pPr marL="400050" lvl="1" indent="0" algn="just" rtl="0">
              <a:buNone/>
            </a:pPr>
            <a:r>
              <a:rPr lang="en-US" dirty="0" smtClean="0">
                <a:solidFill>
                  <a:schemeClr val="tx1"/>
                </a:solidFill>
              </a:rPr>
              <a:t>•  Multilayer feedforward NNs, for example, standard  back-propagation, functional link and product unit networks. </a:t>
            </a:r>
          </a:p>
          <a:p>
            <a:pPr marL="400050" lvl="1" indent="0" algn="just" rtl="0">
              <a:buNone/>
            </a:pPr>
            <a:endParaRPr lang="en-US" dirty="0" smtClean="0">
              <a:solidFill>
                <a:schemeClr val="tx1"/>
              </a:solidFill>
            </a:endParaRPr>
          </a:p>
          <a:p>
            <a:pPr marL="400050" lvl="1" indent="0" algn="just" rtl="0">
              <a:buNone/>
            </a:pPr>
            <a:r>
              <a:rPr lang="en-US" dirty="0" smtClean="0">
                <a:solidFill>
                  <a:schemeClr val="tx1"/>
                </a:solidFill>
              </a:rPr>
              <a:t>•   Self-organizing NNs,  such  as the  </a:t>
            </a:r>
            <a:r>
              <a:rPr lang="en-US" dirty="0" err="1" smtClean="0">
                <a:solidFill>
                  <a:schemeClr val="tx1"/>
                </a:solidFill>
              </a:rPr>
              <a:t>Kohonen</a:t>
            </a:r>
            <a:r>
              <a:rPr lang="en-US" dirty="0" smtClean="0">
                <a:solidFill>
                  <a:schemeClr val="tx1"/>
                </a:solidFill>
              </a:rPr>
              <a:t> self-organizing feature maps and the </a:t>
            </a:r>
            <a:r>
              <a:rPr lang="en-US" dirty="0">
                <a:solidFill>
                  <a:schemeClr val="tx1"/>
                </a:solidFill>
              </a:rPr>
              <a:t>learning vector </a:t>
            </a:r>
            <a:r>
              <a:rPr lang="en-US" dirty="0" err="1" smtClean="0">
                <a:solidFill>
                  <a:schemeClr val="tx1"/>
                </a:solidFill>
              </a:rPr>
              <a:t>quantizer</a:t>
            </a:r>
            <a:r>
              <a:rPr lang="en-US" dirty="0" smtClean="0"/>
              <a:t>.</a:t>
            </a:r>
          </a:p>
          <a:p>
            <a:pPr marL="400050" lvl="1" indent="0" algn="just" rtl="0">
              <a:buNone/>
            </a:pPr>
            <a:endParaRPr lang="en-US" dirty="0" smtClean="0"/>
          </a:p>
          <a:p>
            <a:pPr marL="400050" lvl="1" indent="0" algn="just" rtl="0">
              <a:buNone/>
            </a:pPr>
            <a:r>
              <a:rPr lang="en-US" dirty="0" smtClean="0">
                <a:solidFill>
                  <a:schemeClr val="tx1"/>
                </a:solidFill>
              </a:rPr>
              <a:t>•  Combined  supervised  and  unsupervised  NNs,  e.g.  some  radial  basis  function networks</a:t>
            </a:r>
            <a:r>
              <a:rPr lang="en-US" dirty="0" smtClean="0"/>
              <a:t>.  </a:t>
            </a:r>
            <a:endParaRPr lang="ar-IQ" dirty="0"/>
          </a:p>
        </p:txBody>
      </p:sp>
    </p:spTree>
    <p:extLst>
      <p:ext uri="{BB962C8B-B14F-4D97-AF65-F5344CB8AC3E}">
        <p14:creationId xmlns:p14="http://schemas.microsoft.com/office/powerpoint/2010/main" val="849179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34082"/>
          </a:xfrm>
        </p:spPr>
        <p:txBody>
          <a:bodyPr>
            <a:normAutofit/>
          </a:bodyPr>
          <a:lstStyle/>
          <a:p>
            <a:r>
              <a:rPr lang="en-US" dirty="0" smtClean="0"/>
              <a:t>Artificial Neural Networks </a:t>
            </a:r>
            <a:endParaRPr lang="ar-IQ" dirty="0"/>
          </a:p>
        </p:txBody>
      </p:sp>
      <p:sp>
        <p:nvSpPr>
          <p:cNvPr id="3" name="عنصر نائب للمحتوى 2"/>
          <p:cNvSpPr>
            <a:spLocks noGrp="1"/>
          </p:cNvSpPr>
          <p:nvPr>
            <p:ph sz="quarter" idx="1"/>
          </p:nvPr>
        </p:nvSpPr>
        <p:spPr>
          <a:xfrm>
            <a:off x="457200" y="1484784"/>
            <a:ext cx="8229600" cy="5112568"/>
          </a:xfrm>
        </p:spPr>
        <p:txBody>
          <a:bodyPr>
            <a:normAutofit fontScale="85000" lnSpcReduction="20000"/>
          </a:bodyPr>
          <a:lstStyle/>
          <a:p>
            <a:pPr marL="0" indent="0" algn="l" rtl="0">
              <a:buNone/>
            </a:pPr>
            <a:r>
              <a:rPr lang="en-US" dirty="0" smtClean="0"/>
              <a:t>These NN types have been used for a wide range of applications, including: </a:t>
            </a:r>
          </a:p>
          <a:p>
            <a:pPr algn="l" rtl="0"/>
            <a:r>
              <a:rPr lang="en-US" dirty="0" smtClean="0"/>
              <a:t>Diagnosis Of Diseases  </a:t>
            </a:r>
          </a:p>
          <a:p>
            <a:pPr algn="l" rtl="0"/>
            <a:r>
              <a:rPr lang="en-US" dirty="0" smtClean="0"/>
              <a:t>Speech Recognition  </a:t>
            </a:r>
          </a:p>
          <a:p>
            <a:pPr algn="l" rtl="0"/>
            <a:r>
              <a:rPr lang="en-US" dirty="0" smtClean="0"/>
              <a:t>Data Mining</a:t>
            </a:r>
          </a:p>
          <a:p>
            <a:pPr algn="l" rtl="0"/>
            <a:r>
              <a:rPr lang="en-US" dirty="0" smtClean="0"/>
              <a:t>Composing Music  </a:t>
            </a:r>
          </a:p>
          <a:p>
            <a:pPr algn="l" rtl="0"/>
            <a:r>
              <a:rPr lang="en-US" dirty="0" smtClean="0"/>
              <a:t>Image Processing  </a:t>
            </a:r>
          </a:p>
          <a:p>
            <a:pPr algn="l" rtl="0"/>
            <a:r>
              <a:rPr lang="en-US" dirty="0" smtClean="0"/>
              <a:t>Forecasting</a:t>
            </a:r>
          </a:p>
          <a:p>
            <a:pPr algn="l" rtl="0"/>
            <a:r>
              <a:rPr lang="en-US" dirty="0" smtClean="0"/>
              <a:t>Robot Control</a:t>
            </a:r>
          </a:p>
          <a:p>
            <a:pPr algn="l" rtl="0"/>
            <a:r>
              <a:rPr lang="en-US" dirty="0" smtClean="0"/>
              <a:t>Credit Approval  </a:t>
            </a:r>
          </a:p>
          <a:p>
            <a:pPr algn="l" rtl="0"/>
            <a:r>
              <a:rPr lang="en-US" dirty="0" smtClean="0"/>
              <a:t>Classification</a:t>
            </a:r>
          </a:p>
          <a:p>
            <a:pPr algn="l" rtl="0"/>
            <a:r>
              <a:rPr lang="en-US" dirty="0" smtClean="0"/>
              <a:t>Pattern Recognition</a:t>
            </a:r>
          </a:p>
          <a:p>
            <a:pPr algn="l" rtl="0"/>
            <a:r>
              <a:rPr lang="en-US" dirty="0" smtClean="0"/>
              <a:t>Planning Game Strategies</a:t>
            </a:r>
          </a:p>
          <a:p>
            <a:pPr algn="l" rtl="0"/>
            <a:r>
              <a:rPr lang="en-US" dirty="0" smtClean="0"/>
              <a:t>Compression, And Many Others</a:t>
            </a:r>
            <a:endParaRPr lang="ar-IQ" dirty="0"/>
          </a:p>
        </p:txBody>
      </p:sp>
    </p:spTree>
    <p:extLst>
      <p:ext uri="{BB962C8B-B14F-4D97-AF65-F5344CB8AC3E}">
        <p14:creationId xmlns:p14="http://schemas.microsoft.com/office/powerpoint/2010/main" val="3074179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en-US" dirty="0" smtClean="0"/>
              <a:t>Evolutionary Computation </a:t>
            </a:r>
            <a:endParaRPr lang="ar-IQ" dirty="0"/>
          </a:p>
        </p:txBody>
      </p:sp>
      <p:sp>
        <p:nvSpPr>
          <p:cNvPr id="3" name="عنصر نائب للمحتوى 2"/>
          <p:cNvSpPr>
            <a:spLocks noGrp="1"/>
          </p:cNvSpPr>
          <p:nvPr>
            <p:ph sz="quarter" idx="1"/>
          </p:nvPr>
        </p:nvSpPr>
        <p:spPr>
          <a:xfrm>
            <a:off x="467544" y="1556792"/>
            <a:ext cx="8229600" cy="5040560"/>
          </a:xfrm>
        </p:spPr>
        <p:txBody>
          <a:bodyPr>
            <a:normAutofit/>
          </a:bodyPr>
          <a:lstStyle/>
          <a:p>
            <a:pPr algn="just" rtl="0"/>
            <a:r>
              <a:rPr lang="en-US" sz="2400" dirty="0" smtClean="0"/>
              <a:t>Evolutionary computation (EC) objects to mimic processes from natural evolution, where the main concept is survival of the fittest: the weak must die. </a:t>
            </a:r>
          </a:p>
          <a:p>
            <a:pPr marL="0" indent="0" algn="just" rtl="0">
              <a:buNone/>
            </a:pPr>
            <a:endParaRPr lang="en-US" sz="2400" dirty="0" smtClean="0"/>
          </a:p>
          <a:p>
            <a:pPr algn="just" rtl="0"/>
            <a:r>
              <a:rPr lang="en-US" sz="2400" dirty="0" smtClean="0"/>
              <a:t> Evolutionary algorithms use a population of individuals, where an individual is referred to  as  a  chromosome.  </a:t>
            </a:r>
          </a:p>
          <a:p>
            <a:pPr marL="0" indent="0" algn="just" rtl="0">
              <a:buNone/>
            </a:pPr>
            <a:endParaRPr lang="en-US" sz="2400" dirty="0" smtClean="0"/>
          </a:p>
          <a:p>
            <a:pPr algn="just" rtl="0"/>
            <a:r>
              <a:rPr lang="en-US" sz="2400" dirty="0" smtClean="0"/>
              <a:t>A  chromosome  defines  the  characteristics  of  individuals  in  the population.</a:t>
            </a:r>
          </a:p>
          <a:p>
            <a:pPr marL="0" indent="0" algn="just" rtl="0">
              <a:buNone/>
            </a:pPr>
            <a:endParaRPr lang="en-US" sz="2400" dirty="0" smtClean="0"/>
          </a:p>
          <a:p>
            <a:pPr algn="just" rtl="0"/>
            <a:r>
              <a:rPr lang="en-US" sz="2400" dirty="0" smtClean="0"/>
              <a:t> Each characteristic is referred to as a gene. The value of a gene is referred to as  an  allele.</a:t>
            </a:r>
            <a:endParaRPr lang="ar-IQ" sz="2400" dirty="0"/>
          </a:p>
        </p:txBody>
      </p:sp>
    </p:spTree>
    <p:extLst>
      <p:ext uri="{BB962C8B-B14F-4D97-AF65-F5344CB8AC3E}">
        <p14:creationId xmlns:p14="http://schemas.microsoft.com/office/powerpoint/2010/main" val="254387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41362"/>
          </a:xfrm>
        </p:spPr>
        <p:txBody>
          <a:bodyPr>
            <a:normAutofit/>
          </a:bodyPr>
          <a:lstStyle/>
          <a:p>
            <a:r>
              <a:rPr lang="en-US" dirty="0" smtClean="0"/>
              <a:t>Evolutionary Computation </a:t>
            </a:r>
            <a:endParaRPr lang="ar-IQ" dirty="0"/>
          </a:p>
        </p:txBody>
      </p:sp>
      <p:sp>
        <p:nvSpPr>
          <p:cNvPr id="3" name="عنصر نائب للمحتوى 2"/>
          <p:cNvSpPr>
            <a:spLocks noGrp="1"/>
          </p:cNvSpPr>
          <p:nvPr>
            <p:ph sz="quarter" idx="1"/>
          </p:nvPr>
        </p:nvSpPr>
        <p:spPr>
          <a:xfrm>
            <a:off x="251520" y="1556792"/>
            <a:ext cx="8640960" cy="4968552"/>
          </a:xfrm>
        </p:spPr>
        <p:txBody>
          <a:bodyPr>
            <a:normAutofit fontScale="92500" lnSpcReduction="20000"/>
          </a:bodyPr>
          <a:lstStyle/>
          <a:p>
            <a:pPr algn="just" rtl="0"/>
            <a:r>
              <a:rPr lang="en-US" dirty="0" smtClean="0"/>
              <a:t>For  each  generation,  individuals  compete  to  reproduce  offspring.  Those individuals  with  the  best  survival capabilities  have  the  best  chance  to  reproduce. </a:t>
            </a:r>
          </a:p>
          <a:p>
            <a:pPr marL="0" indent="0" algn="just" rtl="0">
              <a:buNone/>
            </a:pPr>
            <a:endParaRPr lang="en-US" dirty="0" smtClean="0"/>
          </a:p>
          <a:p>
            <a:pPr algn="just" rtl="0"/>
            <a:r>
              <a:rPr lang="en-US" dirty="0" smtClean="0"/>
              <a:t>Offspring  are  generated  by  combining  parts  of  the  parents,  a  process  referred  to  as crossover. </a:t>
            </a:r>
          </a:p>
          <a:p>
            <a:pPr algn="just" rtl="0"/>
            <a:endParaRPr lang="en-US" dirty="0" smtClean="0"/>
          </a:p>
          <a:p>
            <a:pPr algn="just" rtl="0"/>
            <a:r>
              <a:rPr lang="en-US" dirty="0" smtClean="0"/>
              <a:t> Each  individual  in  the  population  can  also  undergo  mutation  which  alters some of the allele of the chromosome. </a:t>
            </a:r>
          </a:p>
          <a:p>
            <a:pPr algn="just" rtl="0"/>
            <a:endParaRPr lang="en-US" dirty="0"/>
          </a:p>
          <a:p>
            <a:pPr algn="just" rtl="0"/>
            <a:r>
              <a:rPr lang="en-US" dirty="0" smtClean="0"/>
              <a:t>The survival strength of an individual is measured using a fitness function which reflects the objectives and constraints of the problem to be solved.  </a:t>
            </a:r>
          </a:p>
          <a:p>
            <a:pPr algn="just" rtl="0"/>
            <a:endParaRPr lang="en-US" dirty="0"/>
          </a:p>
        </p:txBody>
      </p:sp>
    </p:spTree>
    <p:extLst>
      <p:ext uri="{BB962C8B-B14F-4D97-AF65-F5344CB8AC3E}">
        <p14:creationId xmlns:p14="http://schemas.microsoft.com/office/powerpoint/2010/main" val="731322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r>
              <a:rPr lang="en-US" dirty="0" smtClean="0"/>
              <a:t>Evolutionary Computation </a:t>
            </a:r>
            <a:endParaRPr lang="ar-IQ" dirty="0"/>
          </a:p>
        </p:txBody>
      </p:sp>
      <p:sp>
        <p:nvSpPr>
          <p:cNvPr id="3" name="عنصر نائب للمحتوى 2"/>
          <p:cNvSpPr>
            <a:spLocks noGrp="1"/>
          </p:cNvSpPr>
          <p:nvPr>
            <p:ph sz="quarter" idx="1"/>
          </p:nvPr>
        </p:nvSpPr>
        <p:spPr>
          <a:xfrm>
            <a:off x="251520" y="1628800"/>
            <a:ext cx="8435280" cy="4824536"/>
          </a:xfrm>
        </p:spPr>
        <p:txBody>
          <a:bodyPr/>
          <a:lstStyle/>
          <a:p>
            <a:pPr algn="l" rtl="0"/>
            <a:r>
              <a:rPr lang="en-US" dirty="0"/>
              <a:t>After  each  generation,  individuals  may  undergo  culling,  or  individuals  may survive to the next generation (referred to as elitism). </a:t>
            </a:r>
            <a:endParaRPr lang="ar-IQ" dirty="0"/>
          </a:p>
          <a:p>
            <a:pPr algn="l" rtl="0"/>
            <a:endParaRPr lang="en-US" dirty="0" smtClean="0"/>
          </a:p>
          <a:p>
            <a:pPr algn="l" rtl="0"/>
            <a:r>
              <a:rPr lang="en-US" dirty="0" smtClean="0"/>
              <a:t>Evolutionary algorithms  include:  </a:t>
            </a:r>
          </a:p>
          <a:p>
            <a:pPr lvl="1" algn="l" rtl="0"/>
            <a:r>
              <a:rPr lang="en-US" dirty="0" smtClean="0"/>
              <a:t>Genetic Algorithms</a:t>
            </a:r>
          </a:p>
          <a:p>
            <a:pPr lvl="1" algn="l" rtl="0"/>
            <a:r>
              <a:rPr lang="en-US" dirty="0" smtClean="0"/>
              <a:t>Genetic Programming </a:t>
            </a:r>
          </a:p>
          <a:p>
            <a:pPr lvl="1" algn="l" rtl="0"/>
            <a:r>
              <a:rPr lang="en-US" dirty="0" smtClean="0"/>
              <a:t>Evolutionary Strategies  </a:t>
            </a:r>
          </a:p>
          <a:p>
            <a:pPr lvl="1" algn="l" rtl="0"/>
            <a:r>
              <a:rPr lang="en-US" dirty="0" smtClean="0"/>
              <a:t>Cultural Evolution</a:t>
            </a:r>
            <a:endParaRPr lang="ar-IQ" dirty="0"/>
          </a:p>
        </p:txBody>
      </p:sp>
    </p:spTree>
    <p:extLst>
      <p:ext uri="{BB962C8B-B14F-4D97-AF65-F5344CB8AC3E}">
        <p14:creationId xmlns:p14="http://schemas.microsoft.com/office/powerpoint/2010/main" val="1923716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a:bodyPr>
          <a:lstStyle/>
          <a:p>
            <a:r>
              <a:rPr lang="en-US" dirty="0" smtClean="0"/>
              <a:t>Swarm  intelligence</a:t>
            </a:r>
            <a:endParaRPr lang="ar-IQ" dirty="0"/>
          </a:p>
        </p:txBody>
      </p:sp>
      <p:sp>
        <p:nvSpPr>
          <p:cNvPr id="3" name="عنصر نائب للمحتوى 2"/>
          <p:cNvSpPr>
            <a:spLocks noGrp="1"/>
          </p:cNvSpPr>
          <p:nvPr>
            <p:ph sz="quarter" idx="1"/>
          </p:nvPr>
        </p:nvSpPr>
        <p:spPr>
          <a:xfrm>
            <a:off x="251520" y="1556792"/>
            <a:ext cx="8640960" cy="4968552"/>
          </a:xfrm>
        </p:spPr>
        <p:txBody>
          <a:bodyPr>
            <a:normAutofit/>
          </a:bodyPr>
          <a:lstStyle/>
          <a:p>
            <a:pPr algn="just" rtl="0"/>
            <a:r>
              <a:rPr lang="en-US" sz="2400" dirty="0" smtClean="0"/>
              <a:t>Swarm  intelligence  (SI)  originated  from  the  study  of  colonies,  or  swarms  of  social organisms. </a:t>
            </a:r>
          </a:p>
          <a:p>
            <a:pPr algn="just" rtl="0"/>
            <a:endParaRPr lang="en-US" sz="2400" dirty="0"/>
          </a:p>
          <a:p>
            <a:pPr algn="just" rtl="0"/>
            <a:r>
              <a:rPr lang="en-US" sz="2400" dirty="0" smtClean="0"/>
              <a:t>Particle swarm optimization (PSO) is a population-based search procedure where the individuals, referred to as particles, are grouped into a swarm. </a:t>
            </a:r>
          </a:p>
          <a:p>
            <a:pPr algn="just" rtl="0"/>
            <a:endParaRPr lang="en-US" sz="2400" dirty="0"/>
          </a:p>
          <a:p>
            <a:pPr algn="just" rtl="0"/>
            <a:r>
              <a:rPr lang="en-US" sz="2400" dirty="0" smtClean="0"/>
              <a:t>Each particle in the swarm represents  a  candidate  solution  to  the  optimization  problem.  In  a  PSO  system,  each particle is “flown” through the multidimensional search space, adjusting its position in search space according to its own experience and that of neighboring particles. </a:t>
            </a:r>
          </a:p>
          <a:p>
            <a:pPr algn="just" rtl="0"/>
            <a:endParaRPr lang="en-US" sz="2400" dirty="0"/>
          </a:p>
        </p:txBody>
      </p:sp>
    </p:spTree>
    <p:extLst>
      <p:ext uri="{BB962C8B-B14F-4D97-AF65-F5344CB8AC3E}">
        <p14:creationId xmlns:p14="http://schemas.microsoft.com/office/powerpoint/2010/main" val="2439584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34082"/>
          </a:xfrm>
        </p:spPr>
        <p:txBody>
          <a:bodyPr>
            <a:normAutofit/>
          </a:bodyPr>
          <a:lstStyle/>
          <a:p>
            <a:r>
              <a:rPr lang="en-US" dirty="0" smtClean="0"/>
              <a:t>Swarm  intelligence</a:t>
            </a:r>
            <a:endParaRPr lang="ar-IQ" dirty="0"/>
          </a:p>
        </p:txBody>
      </p:sp>
      <p:sp>
        <p:nvSpPr>
          <p:cNvPr id="3" name="عنصر نائب للمحتوى 2"/>
          <p:cNvSpPr>
            <a:spLocks noGrp="1"/>
          </p:cNvSpPr>
          <p:nvPr>
            <p:ph sz="quarter" idx="1"/>
          </p:nvPr>
        </p:nvSpPr>
        <p:spPr>
          <a:xfrm>
            <a:off x="179512" y="1556792"/>
            <a:ext cx="8712968" cy="4968552"/>
          </a:xfrm>
        </p:spPr>
        <p:txBody>
          <a:bodyPr>
            <a:normAutofit lnSpcReduction="10000"/>
          </a:bodyPr>
          <a:lstStyle/>
          <a:p>
            <a:pPr algn="just" rtl="0"/>
            <a:r>
              <a:rPr lang="en-US" sz="2400" dirty="0" smtClean="0"/>
              <a:t>A particle therefore makes use of the best position encountered by itself and the best position of its neighbors  to  position  itself  toward  an  optimum  solution. </a:t>
            </a:r>
          </a:p>
          <a:p>
            <a:pPr marL="0" indent="0" algn="just" rtl="0">
              <a:buNone/>
            </a:pPr>
            <a:endParaRPr lang="en-US" sz="2400" dirty="0" smtClean="0"/>
          </a:p>
          <a:p>
            <a:pPr algn="just" rtl="0"/>
            <a:r>
              <a:rPr lang="en-US" sz="2400" dirty="0" smtClean="0"/>
              <a:t> The  performance  of  each particle  is  measured  according  to a  predefined  fitness  function  which  is  related  to  the problem being solved.  </a:t>
            </a:r>
          </a:p>
          <a:p>
            <a:pPr marL="0" indent="0" algn="just" rtl="0">
              <a:buNone/>
            </a:pPr>
            <a:endParaRPr lang="en-US" sz="2400" dirty="0" smtClean="0"/>
          </a:p>
          <a:p>
            <a:pPr algn="just" rtl="0"/>
            <a:r>
              <a:rPr lang="en-US" sz="2400" dirty="0" smtClean="0"/>
              <a:t>Applications  of  PSO  include:</a:t>
            </a:r>
          </a:p>
          <a:p>
            <a:pPr lvl="1" algn="just" rtl="0"/>
            <a:r>
              <a:rPr lang="en-US" sz="2000" dirty="0" smtClean="0"/>
              <a:t>Function  Approximation</a:t>
            </a:r>
          </a:p>
          <a:p>
            <a:pPr lvl="1" algn="just" rtl="0"/>
            <a:r>
              <a:rPr lang="en-US" sz="2000" dirty="0" smtClean="0"/>
              <a:t>Clustering</a:t>
            </a:r>
          </a:p>
          <a:p>
            <a:pPr lvl="1" algn="just" rtl="0"/>
            <a:r>
              <a:rPr lang="en-US" sz="2000" dirty="0" smtClean="0"/>
              <a:t>Optimization  Of Mechanical Structures</a:t>
            </a:r>
          </a:p>
          <a:p>
            <a:pPr lvl="1" algn="just" rtl="0"/>
            <a:r>
              <a:rPr lang="en-US" sz="2000" dirty="0" smtClean="0"/>
              <a:t>Solving Systems Of Equations.</a:t>
            </a:r>
          </a:p>
          <a:p>
            <a:pPr marL="0" indent="0" algn="l" rtl="0">
              <a:buNone/>
            </a:pPr>
            <a:endParaRPr lang="ar-IQ" dirty="0"/>
          </a:p>
        </p:txBody>
      </p:sp>
    </p:spTree>
    <p:extLst>
      <p:ext uri="{BB962C8B-B14F-4D97-AF65-F5344CB8AC3E}">
        <p14:creationId xmlns:p14="http://schemas.microsoft.com/office/powerpoint/2010/main" val="3326399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en-US" dirty="0" smtClean="0"/>
              <a:t>Fuzzy Systems </a:t>
            </a:r>
            <a:endParaRPr lang="ar-IQ" dirty="0"/>
          </a:p>
        </p:txBody>
      </p:sp>
      <p:sp>
        <p:nvSpPr>
          <p:cNvPr id="3" name="عنصر نائب للمحتوى 2"/>
          <p:cNvSpPr>
            <a:spLocks noGrp="1"/>
          </p:cNvSpPr>
          <p:nvPr>
            <p:ph sz="quarter" idx="1"/>
          </p:nvPr>
        </p:nvSpPr>
        <p:spPr>
          <a:xfrm>
            <a:off x="107504" y="1484784"/>
            <a:ext cx="8856984" cy="5112568"/>
          </a:xfrm>
        </p:spPr>
        <p:txBody>
          <a:bodyPr>
            <a:normAutofit fontScale="92500" lnSpcReduction="10000"/>
          </a:bodyPr>
          <a:lstStyle/>
          <a:p>
            <a:pPr algn="just" rtl="0">
              <a:lnSpc>
                <a:spcPct val="120000"/>
              </a:lnSpc>
            </a:pPr>
            <a:r>
              <a:rPr lang="en-US" dirty="0" smtClean="0"/>
              <a:t>Traditional set theory requires elements to be either part of a set or not. </a:t>
            </a:r>
          </a:p>
          <a:p>
            <a:pPr algn="just" rtl="0">
              <a:lnSpc>
                <a:spcPct val="120000"/>
              </a:lnSpc>
            </a:pPr>
            <a:endParaRPr lang="en-US" dirty="0"/>
          </a:p>
          <a:p>
            <a:pPr algn="just" rtl="0">
              <a:lnSpc>
                <a:spcPct val="120000"/>
              </a:lnSpc>
            </a:pPr>
            <a:r>
              <a:rPr lang="en-US" dirty="0" smtClean="0"/>
              <a:t>Human reasoning is, however, almost always not this exact. Our observations and reasoning usually include a  measure  of  uncertainty.  For  example,  humans  are  capable  of  understanding  the sentence: “Some Computer Science  students can program in most languages”. </a:t>
            </a:r>
          </a:p>
          <a:p>
            <a:pPr algn="just" rtl="0">
              <a:lnSpc>
                <a:spcPct val="120000"/>
              </a:lnSpc>
            </a:pPr>
            <a:endParaRPr lang="en-US" dirty="0"/>
          </a:p>
          <a:p>
            <a:pPr algn="just" rtl="0">
              <a:lnSpc>
                <a:spcPct val="120000"/>
              </a:lnSpc>
            </a:pPr>
            <a:r>
              <a:rPr lang="en-US" dirty="0" smtClean="0"/>
              <a:t>But how can a computer represent and reason with this fact?  </a:t>
            </a:r>
          </a:p>
          <a:p>
            <a:pPr marL="0" indent="0" algn="just" rtl="0">
              <a:lnSpc>
                <a:spcPct val="120000"/>
              </a:lnSpc>
              <a:buNone/>
            </a:pPr>
            <a:endParaRPr lang="en-US" dirty="0" smtClean="0"/>
          </a:p>
        </p:txBody>
      </p:sp>
    </p:spTree>
    <p:extLst>
      <p:ext uri="{BB962C8B-B14F-4D97-AF65-F5344CB8AC3E}">
        <p14:creationId xmlns:p14="http://schemas.microsoft.com/office/powerpoint/2010/main" val="183559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Syllabus</a:t>
            </a:r>
            <a:endParaRPr lang="ar-IQ" dirty="0"/>
          </a:p>
        </p:txBody>
      </p:sp>
      <p:sp>
        <p:nvSpPr>
          <p:cNvPr id="3" name="عنصر نائب للمحتوى 2"/>
          <p:cNvSpPr>
            <a:spLocks noGrp="1"/>
          </p:cNvSpPr>
          <p:nvPr>
            <p:ph sz="quarter" idx="1"/>
          </p:nvPr>
        </p:nvSpPr>
        <p:spPr>
          <a:xfrm>
            <a:off x="457200" y="1268760"/>
            <a:ext cx="8229600" cy="4857403"/>
          </a:xfrm>
        </p:spPr>
        <p:txBody>
          <a:bodyPr/>
          <a:lstStyle/>
          <a:p>
            <a:pPr algn="l" rtl="0"/>
            <a:endParaRPr lang="en-US" dirty="0" smtClean="0"/>
          </a:p>
          <a:p>
            <a:pPr algn="l" rtl="0"/>
            <a:r>
              <a:rPr lang="en-US" dirty="0" smtClean="0"/>
              <a:t>Development of system intelligent( Concepts , models , algorithms and tools).</a:t>
            </a:r>
          </a:p>
          <a:p>
            <a:pPr algn="l" rtl="0"/>
            <a:r>
              <a:rPr lang="en-US" dirty="0" smtClean="0"/>
              <a:t>Artificial Neural Networks.</a:t>
            </a:r>
          </a:p>
          <a:p>
            <a:pPr algn="l" rtl="0"/>
            <a:r>
              <a:rPr lang="en-US" dirty="0" smtClean="0"/>
              <a:t>Genetic Algorithms.</a:t>
            </a:r>
          </a:p>
          <a:p>
            <a:pPr algn="l" rtl="0"/>
            <a:r>
              <a:rPr lang="en-US" dirty="0" smtClean="0"/>
              <a:t>Fuzzy Systems.</a:t>
            </a:r>
          </a:p>
          <a:p>
            <a:pPr algn="l" rtl="0"/>
            <a:r>
              <a:rPr lang="en-US" dirty="0" smtClean="0"/>
              <a:t>Swarm intelligence.</a:t>
            </a:r>
          </a:p>
          <a:p>
            <a:pPr algn="l" rtl="0"/>
            <a:r>
              <a:rPr lang="en-US" dirty="0" smtClean="0"/>
              <a:t>Optimization and hybridization techniques.</a:t>
            </a:r>
          </a:p>
          <a:p>
            <a:pPr algn="l" rtl="0"/>
            <a:endParaRPr lang="ar-IQ" dirty="0"/>
          </a:p>
        </p:txBody>
      </p:sp>
    </p:spTree>
    <p:extLst>
      <p:ext uri="{BB962C8B-B14F-4D97-AF65-F5344CB8AC3E}">
        <p14:creationId xmlns:p14="http://schemas.microsoft.com/office/powerpoint/2010/main" val="594047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562074"/>
          </a:xfrm>
        </p:spPr>
        <p:txBody>
          <a:bodyPr>
            <a:normAutofit fontScale="90000"/>
          </a:bodyPr>
          <a:lstStyle/>
          <a:p>
            <a:r>
              <a:rPr lang="en-US" dirty="0" smtClean="0"/>
              <a:t>Fuzzy Systems </a:t>
            </a:r>
            <a:endParaRPr lang="ar-IQ" dirty="0"/>
          </a:p>
        </p:txBody>
      </p:sp>
      <p:sp>
        <p:nvSpPr>
          <p:cNvPr id="3" name="عنصر نائب للمحتوى 2"/>
          <p:cNvSpPr>
            <a:spLocks noGrp="1"/>
          </p:cNvSpPr>
          <p:nvPr>
            <p:ph sz="quarter" idx="1"/>
          </p:nvPr>
        </p:nvSpPr>
        <p:spPr>
          <a:xfrm>
            <a:off x="457200" y="980728"/>
            <a:ext cx="8229600" cy="5760640"/>
          </a:xfrm>
        </p:spPr>
        <p:txBody>
          <a:bodyPr>
            <a:normAutofit/>
          </a:bodyPr>
          <a:lstStyle/>
          <a:p>
            <a:pPr algn="just" rtl="0">
              <a:lnSpc>
                <a:spcPct val="120000"/>
              </a:lnSpc>
            </a:pPr>
            <a:r>
              <a:rPr lang="en-US" sz="2400" dirty="0" smtClean="0"/>
              <a:t>Fuzzy  sets  and  fuzzy  logic  allow  what  is  referred  to  as  approximate  reasoning.  With fuzzy sets, an element belongs to a set to a certain degree of certainty. </a:t>
            </a:r>
          </a:p>
          <a:p>
            <a:pPr marL="0" indent="0" algn="just" rtl="0">
              <a:lnSpc>
                <a:spcPct val="120000"/>
              </a:lnSpc>
              <a:buNone/>
            </a:pPr>
            <a:endParaRPr lang="en-US" sz="2400" dirty="0" smtClean="0"/>
          </a:p>
          <a:p>
            <a:pPr algn="just" rtl="0">
              <a:lnSpc>
                <a:spcPct val="120000"/>
              </a:lnSpc>
            </a:pPr>
            <a:r>
              <a:rPr lang="en-US" sz="2400" dirty="0" smtClean="0"/>
              <a:t>Fuzzy logic allows reasoning  with  these  uncertain  facts  to  infer  new  facts,  with  a  degree  of  certainty associated with each fact. </a:t>
            </a:r>
          </a:p>
          <a:p>
            <a:pPr marL="0" indent="0" algn="just" rtl="0">
              <a:lnSpc>
                <a:spcPct val="120000"/>
              </a:lnSpc>
              <a:buNone/>
            </a:pPr>
            <a:endParaRPr lang="en-US" sz="2400" dirty="0" smtClean="0"/>
          </a:p>
          <a:p>
            <a:pPr algn="just" rtl="0">
              <a:lnSpc>
                <a:spcPct val="120000"/>
              </a:lnSpc>
            </a:pPr>
            <a:r>
              <a:rPr lang="en-US" sz="2400" dirty="0" smtClean="0"/>
              <a:t> Fuzzy systems have been applied successfully to control systems, gear transmission and braking systems in vehicles, controlling lifts, home appliances, controlling traffic signals, and many others. </a:t>
            </a:r>
            <a:endParaRPr lang="ar-IQ" sz="2400" dirty="0" smtClean="0"/>
          </a:p>
          <a:p>
            <a:endParaRPr lang="ar-IQ" sz="2400" dirty="0"/>
          </a:p>
        </p:txBody>
      </p:sp>
    </p:spTree>
    <p:extLst>
      <p:ext uri="{BB962C8B-B14F-4D97-AF65-F5344CB8AC3E}">
        <p14:creationId xmlns:p14="http://schemas.microsoft.com/office/powerpoint/2010/main" val="1888518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836712"/>
            <a:ext cx="7992888"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3705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260648"/>
            <a:ext cx="8503920" cy="5838400"/>
          </a:xfrm>
        </p:spPr>
        <p:txBody>
          <a:bodyPr>
            <a:noAutofit/>
          </a:bodyPr>
          <a:lstStyle/>
          <a:p>
            <a:pPr marL="0" indent="0" algn="ctr">
              <a:buNone/>
            </a:pPr>
            <a:endParaRPr lang="en-US" sz="9600" dirty="0" smtClean="0"/>
          </a:p>
          <a:p>
            <a:pPr marL="0" indent="0" algn="ctr">
              <a:buNone/>
            </a:pPr>
            <a:r>
              <a:rPr lang="en-US" sz="9600" dirty="0" smtClean="0"/>
              <a:t>Any Question??</a:t>
            </a:r>
            <a:endParaRPr lang="ar-IQ" sz="9600" dirty="0"/>
          </a:p>
        </p:txBody>
      </p:sp>
    </p:spTree>
    <p:extLst>
      <p:ext uri="{BB962C8B-B14F-4D97-AF65-F5344CB8AC3E}">
        <p14:creationId xmlns:p14="http://schemas.microsoft.com/office/powerpoint/2010/main" val="3324190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1143000"/>
          </a:xfrm>
        </p:spPr>
        <p:txBody>
          <a:bodyPr>
            <a:noAutofit/>
          </a:bodyPr>
          <a:lstStyle/>
          <a:p>
            <a:pPr rtl="0"/>
            <a:r>
              <a:rPr lang="en-US" sz="2800" dirty="0" smtClean="0"/>
              <a:t>Chapter 1 :    Introduction to Computational Intelligence</a:t>
            </a:r>
            <a:endParaRPr lang="ar-IQ" sz="2800" dirty="0"/>
          </a:p>
        </p:txBody>
      </p:sp>
      <p:sp>
        <p:nvSpPr>
          <p:cNvPr id="3" name="عنصر نائب للمحتوى 2"/>
          <p:cNvSpPr>
            <a:spLocks noGrp="1"/>
          </p:cNvSpPr>
          <p:nvPr>
            <p:ph sz="quarter" idx="1"/>
          </p:nvPr>
        </p:nvSpPr>
        <p:spPr>
          <a:xfrm>
            <a:off x="107504" y="1340768"/>
            <a:ext cx="8784976" cy="5112568"/>
          </a:xfrm>
        </p:spPr>
        <p:txBody>
          <a:bodyPr>
            <a:normAutofit fontScale="70000" lnSpcReduction="20000"/>
          </a:bodyPr>
          <a:lstStyle/>
          <a:p>
            <a:pPr marL="0" indent="0" algn="just" rtl="0">
              <a:lnSpc>
                <a:spcPct val="170000"/>
              </a:lnSpc>
              <a:buNone/>
            </a:pPr>
            <a:r>
              <a:rPr lang="en-US" dirty="0" smtClean="0"/>
              <a:t>Computational Intelligence (CI) is a sub-branch of Artificial Intelligence (AI).</a:t>
            </a:r>
          </a:p>
          <a:p>
            <a:pPr marL="0" indent="0" algn="just" rtl="0">
              <a:lnSpc>
                <a:spcPct val="170000"/>
              </a:lnSpc>
              <a:buNone/>
            </a:pPr>
            <a:r>
              <a:rPr lang="en-US" dirty="0" smtClean="0"/>
              <a:t>CI focuses on  mechanisms that exhibit an ability to  learn  or adapt to new  situations, to generalize, abstract, discover and associate. CI includes:  </a:t>
            </a:r>
          </a:p>
          <a:p>
            <a:pPr marL="0" indent="0" algn="just" rtl="0">
              <a:buNone/>
            </a:pPr>
            <a:endParaRPr lang="en-US" dirty="0" smtClean="0"/>
          </a:p>
          <a:p>
            <a:pPr marL="0" indent="0" algn="l" rtl="0">
              <a:lnSpc>
                <a:spcPct val="170000"/>
              </a:lnSpc>
              <a:buNone/>
            </a:pPr>
            <a:r>
              <a:rPr lang="en-US" dirty="0" smtClean="0"/>
              <a:t>•  Artificial neural networks (NN).  </a:t>
            </a:r>
          </a:p>
          <a:p>
            <a:pPr marL="0" indent="0" algn="l" rtl="0">
              <a:lnSpc>
                <a:spcPct val="170000"/>
              </a:lnSpc>
              <a:buNone/>
            </a:pPr>
            <a:r>
              <a:rPr lang="en-US" dirty="0" smtClean="0"/>
              <a:t>•  Evolutionary computation (EC).  </a:t>
            </a:r>
          </a:p>
          <a:p>
            <a:pPr marL="0" indent="0" algn="l" rtl="0">
              <a:lnSpc>
                <a:spcPct val="170000"/>
              </a:lnSpc>
              <a:buNone/>
            </a:pPr>
            <a:r>
              <a:rPr lang="en-US" dirty="0" smtClean="0"/>
              <a:t>•  Swarm intelligence (SI).</a:t>
            </a:r>
          </a:p>
          <a:p>
            <a:pPr marL="0" indent="0" algn="l" rtl="0">
              <a:lnSpc>
                <a:spcPct val="170000"/>
              </a:lnSpc>
              <a:buNone/>
            </a:pPr>
            <a:r>
              <a:rPr lang="en-US" dirty="0" smtClean="0"/>
              <a:t>•  Artificial immune systems (AIS).  </a:t>
            </a:r>
          </a:p>
          <a:p>
            <a:pPr marL="0" indent="0" algn="l" rtl="0">
              <a:lnSpc>
                <a:spcPct val="170000"/>
              </a:lnSpc>
              <a:buNone/>
            </a:pPr>
            <a:r>
              <a:rPr lang="en-US" dirty="0" smtClean="0"/>
              <a:t>•  Fuzzy systems (FS). </a:t>
            </a:r>
          </a:p>
          <a:p>
            <a:pPr marL="0" indent="0" algn="l" rtl="0">
              <a:buNone/>
            </a:pPr>
            <a:r>
              <a:rPr lang="en-US" dirty="0" smtClean="0"/>
              <a:t> </a:t>
            </a:r>
          </a:p>
          <a:p>
            <a:r>
              <a:rPr lang="en-US" dirty="0" smtClean="0"/>
              <a:t>.</a:t>
            </a:r>
            <a:endParaRPr lang="ar-IQ" dirty="0"/>
          </a:p>
        </p:txBody>
      </p:sp>
    </p:spTree>
    <p:extLst>
      <p:ext uri="{BB962C8B-B14F-4D97-AF65-F5344CB8AC3E}">
        <p14:creationId xmlns:p14="http://schemas.microsoft.com/office/powerpoint/2010/main" val="1163701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dirty="0" smtClean="0"/>
              <a:t>Introduction to Computational Intelligence</a:t>
            </a:r>
            <a:endParaRPr lang="ar-IQ" sz="2800" dirty="0"/>
          </a:p>
        </p:txBody>
      </p:sp>
      <p:sp>
        <p:nvSpPr>
          <p:cNvPr id="3" name="عنصر نائب للمحتوى 2"/>
          <p:cNvSpPr>
            <a:spLocks noGrp="1"/>
          </p:cNvSpPr>
          <p:nvPr>
            <p:ph sz="quarter" idx="1"/>
          </p:nvPr>
        </p:nvSpPr>
        <p:spPr/>
        <p:txBody>
          <a:bodyPr>
            <a:normAutofit/>
          </a:bodyPr>
          <a:lstStyle/>
          <a:p>
            <a:pPr algn="just" rtl="0"/>
            <a:r>
              <a:rPr lang="en-US" sz="2800" dirty="0" smtClean="0"/>
              <a:t>Each of the CI paradigms has its origins in biological systems.  </a:t>
            </a:r>
          </a:p>
          <a:p>
            <a:pPr marL="0" indent="0" algn="just" rtl="0">
              <a:buNone/>
            </a:pPr>
            <a:endParaRPr lang="en-US" sz="2800" dirty="0" smtClean="0"/>
          </a:p>
          <a:p>
            <a:pPr algn="just" rtl="0"/>
            <a:r>
              <a:rPr lang="en-US" sz="2800" dirty="0" smtClean="0"/>
              <a:t>NNs model biological neural systems, EC models natural evolution, SI models the social behavior  of  organisms  living  in  swarms  or  colonies,  AIS models  the  human  immune system, and FS originated from studies of how organisms interact with their environment</a:t>
            </a:r>
            <a:endParaRPr lang="ar-IQ" sz="2800" dirty="0"/>
          </a:p>
        </p:txBody>
      </p:sp>
    </p:spTree>
    <p:extLst>
      <p:ext uri="{BB962C8B-B14F-4D97-AF65-F5344CB8AC3E}">
        <p14:creationId xmlns:p14="http://schemas.microsoft.com/office/powerpoint/2010/main" val="1636195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dirty="0" smtClean="0"/>
              <a:t>Introduction to Computational Intelligence</a:t>
            </a:r>
            <a:endParaRPr lang="ar-IQ" sz="3600" dirty="0"/>
          </a:p>
        </p:txBody>
      </p:sp>
      <p:sp>
        <p:nvSpPr>
          <p:cNvPr id="3" name="عنصر نائب للمحتوى 2"/>
          <p:cNvSpPr>
            <a:spLocks noGrp="1"/>
          </p:cNvSpPr>
          <p:nvPr>
            <p:ph sz="quarter" idx="1"/>
          </p:nvPr>
        </p:nvSpPr>
        <p:spPr>
          <a:ln w="28575">
            <a:solidFill>
              <a:srgbClr val="C00000"/>
            </a:solidFill>
            <a:prstDash val="dashDot"/>
            <a:headEnd type="arrow"/>
            <a:tailEnd type="arrow"/>
          </a:ln>
        </p:spPr>
        <p:style>
          <a:lnRef idx="1">
            <a:schemeClr val="accent1"/>
          </a:lnRef>
          <a:fillRef idx="0">
            <a:schemeClr val="accent1"/>
          </a:fillRef>
          <a:effectRef idx="0">
            <a:schemeClr val="accent1"/>
          </a:effectRef>
          <a:fontRef idx="minor">
            <a:schemeClr val="tx1"/>
          </a:fontRef>
        </p:style>
        <p:txBody>
          <a:bodyPr/>
          <a:lstStyle/>
          <a:p>
            <a:endParaRPr lang="ar-IQ" dirty="0"/>
          </a:p>
        </p:txBody>
      </p:sp>
      <p:sp>
        <p:nvSpPr>
          <p:cNvPr id="4" name="شكل بيضاوي 3"/>
          <p:cNvSpPr/>
          <p:nvPr/>
        </p:nvSpPr>
        <p:spPr>
          <a:xfrm>
            <a:off x="4283968" y="1700808"/>
            <a:ext cx="7920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AIS</a:t>
            </a:r>
            <a:endParaRPr lang="ar-IQ" b="1" dirty="0"/>
          </a:p>
        </p:txBody>
      </p:sp>
      <p:sp>
        <p:nvSpPr>
          <p:cNvPr id="6" name="شكل بيضاوي 5"/>
          <p:cNvSpPr/>
          <p:nvPr/>
        </p:nvSpPr>
        <p:spPr>
          <a:xfrm>
            <a:off x="5220072" y="4159335"/>
            <a:ext cx="7920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SI</a:t>
            </a:r>
            <a:endParaRPr lang="ar-IQ" b="1" dirty="0"/>
          </a:p>
        </p:txBody>
      </p:sp>
      <p:sp>
        <p:nvSpPr>
          <p:cNvPr id="7" name="شكل بيضاوي 6"/>
          <p:cNvSpPr/>
          <p:nvPr/>
        </p:nvSpPr>
        <p:spPr>
          <a:xfrm>
            <a:off x="3347864" y="4159335"/>
            <a:ext cx="7920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FS</a:t>
            </a:r>
            <a:endParaRPr lang="ar-IQ" b="1" dirty="0"/>
          </a:p>
        </p:txBody>
      </p:sp>
      <p:sp>
        <p:nvSpPr>
          <p:cNvPr id="8" name="شكل بيضاوي 7"/>
          <p:cNvSpPr/>
          <p:nvPr/>
        </p:nvSpPr>
        <p:spPr>
          <a:xfrm>
            <a:off x="5652120" y="2636912"/>
            <a:ext cx="7920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ES</a:t>
            </a:r>
            <a:endParaRPr lang="ar-IQ" b="1" dirty="0"/>
          </a:p>
        </p:txBody>
      </p:sp>
      <p:sp>
        <p:nvSpPr>
          <p:cNvPr id="9" name="شكل بيضاوي 8"/>
          <p:cNvSpPr/>
          <p:nvPr/>
        </p:nvSpPr>
        <p:spPr>
          <a:xfrm>
            <a:off x="2987824" y="2636912"/>
            <a:ext cx="79208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NN</a:t>
            </a:r>
            <a:endParaRPr lang="ar-IQ" b="1" dirty="0"/>
          </a:p>
        </p:txBody>
      </p:sp>
      <p:sp>
        <p:nvSpPr>
          <p:cNvPr id="5" name="مستطيل 4"/>
          <p:cNvSpPr/>
          <p:nvPr/>
        </p:nvSpPr>
        <p:spPr>
          <a:xfrm>
            <a:off x="2627784" y="5445224"/>
            <a:ext cx="41764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Probabilistic Techniques</a:t>
            </a:r>
            <a:endParaRPr lang="ar-IQ" b="1" dirty="0"/>
          </a:p>
        </p:txBody>
      </p:sp>
      <p:cxnSp>
        <p:nvCxnSpPr>
          <p:cNvPr id="13" name="رابط كسهم مستقيم 12"/>
          <p:cNvCxnSpPr>
            <a:endCxn id="9" idx="7"/>
          </p:cNvCxnSpPr>
          <p:nvPr/>
        </p:nvCxnSpPr>
        <p:spPr>
          <a:xfrm flipH="1">
            <a:off x="3663913" y="2132856"/>
            <a:ext cx="620055" cy="63060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flipH="1">
            <a:off x="3811922" y="2438360"/>
            <a:ext cx="656059" cy="172097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a:off x="4996061" y="2420888"/>
            <a:ext cx="656059" cy="172097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a:stCxn id="4" idx="6"/>
            <a:endCxn id="8" idx="1"/>
          </p:cNvCxnSpPr>
          <p:nvPr/>
        </p:nvCxnSpPr>
        <p:spPr>
          <a:xfrm>
            <a:off x="5076056" y="2132856"/>
            <a:ext cx="692063" cy="63060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a:off x="3383868" y="3501008"/>
            <a:ext cx="280045" cy="658327"/>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a:stCxn id="9" idx="5"/>
            <a:endCxn id="6" idx="1"/>
          </p:cNvCxnSpPr>
          <p:nvPr/>
        </p:nvCxnSpPr>
        <p:spPr>
          <a:xfrm>
            <a:off x="3663913" y="3374464"/>
            <a:ext cx="1672158" cy="91141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a:stCxn id="9" idx="6"/>
            <a:endCxn id="8" idx="2"/>
          </p:cNvCxnSpPr>
          <p:nvPr/>
        </p:nvCxnSpPr>
        <p:spPr>
          <a:xfrm>
            <a:off x="3779912" y="3068960"/>
            <a:ext cx="1872208"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رابط كسهم مستقيم 29"/>
          <p:cNvCxnSpPr>
            <a:stCxn id="8" idx="4"/>
          </p:cNvCxnSpPr>
          <p:nvPr/>
        </p:nvCxnSpPr>
        <p:spPr>
          <a:xfrm flipH="1">
            <a:off x="5768119" y="3501008"/>
            <a:ext cx="280045" cy="658327"/>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025" name="رابط كسهم مستقيم 1024"/>
          <p:cNvCxnSpPr>
            <a:stCxn id="8" idx="3"/>
            <a:endCxn id="7" idx="7"/>
          </p:cNvCxnSpPr>
          <p:nvPr/>
        </p:nvCxnSpPr>
        <p:spPr>
          <a:xfrm flipH="1">
            <a:off x="4023953" y="3374464"/>
            <a:ext cx="1744166" cy="91141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028" name="رابط كسهم مستقيم 1027"/>
          <p:cNvCxnSpPr>
            <a:stCxn id="7" idx="6"/>
            <a:endCxn id="6" idx="2"/>
          </p:cNvCxnSpPr>
          <p:nvPr/>
        </p:nvCxnSpPr>
        <p:spPr>
          <a:xfrm>
            <a:off x="4139952" y="4591383"/>
            <a:ext cx="108012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0" name="رابط كسهم مستقيم 1029"/>
          <p:cNvCxnSpPr/>
          <p:nvPr/>
        </p:nvCxnSpPr>
        <p:spPr>
          <a:xfrm>
            <a:off x="-1404664" y="3933056"/>
            <a:ext cx="914400" cy="914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2" name="رابط كسهم مستقيم 1031"/>
          <p:cNvCxnSpPr>
            <a:stCxn id="4" idx="4"/>
            <a:endCxn id="5" idx="0"/>
          </p:cNvCxnSpPr>
          <p:nvPr/>
        </p:nvCxnSpPr>
        <p:spPr>
          <a:xfrm>
            <a:off x="4680012" y="2564904"/>
            <a:ext cx="36004" cy="2880320"/>
          </a:xfrm>
          <a:prstGeom prst="straightConnector1">
            <a:avLst/>
          </a:prstGeom>
          <a:ln w="28575">
            <a:solidFill>
              <a:srgbClr val="C00000"/>
            </a:solidFill>
            <a:prstDash val="dash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5" name="رابط كسهم مستقيم 1034"/>
          <p:cNvCxnSpPr>
            <a:stCxn id="8" idx="5"/>
          </p:cNvCxnSpPr>
          <p:nvPr/>
        </p:nvCxnSpPr>
        <p:spPr>
          <a:xfrm flipH="1">
            <a:off x="6012160" y="3374464"/>
            <a:ext cx="316049" cy="2070760"/>
          </a:xfrm>
          <a:prstGeom prst="straightConnector1">
            <a:avLst/>
          </a:prstGeom>
          <a:ln w="28575">
            <a:solidFill>
              <a:srgbClr val="C00000"/>
            </a:solidFill>
            <a:prstDash val="dash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7" name="رابط كسهم مستقيم 1036"/>
          <p:cNvCxnSpPr>
            <a:stCxn id="6" idx="3"/>
          </p:cNvCxnSpPr>
          <p:nvPr/>
        </p:nvCxnSpPr>
        <p:spPr>
          <a:xfrm flipH="1">
            <a:off x="4716016" y="4896887"/>
            <a:ext cx="620055" cy="548337"/>
          </a:xfrm>
          <a:prstGeom prst="straightConnector1">
            <a:avLst/>
          </a:prstGeom>
          <a:ln w="28575">
            <a:solidFill>
              <a:srgbClr val="C00000"/>
            </a:solidFill>
            <a:prstDash val="dash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1041" name="رابط كسهم مستقيم 1040"/>
          <p:cNvCxnSpPr>
            <a:stCxn id="9" idx="3"/>
          </p:cNvCxnSpPr>
          <p:nvPr/>
        </p:nvCxnSpPr>
        <p:spPr>
          <a:xfrm>
            <a:off x="3103823" y="3374464"/>
            <a:ext cx="244041" cy="2070760"/>
          </a:xfrm>
          <a:prstGeom prst="straightConnector1">
            <a:avLst/>
          </a:prstGeom>
          <a:ln w="28575">
            <a:solidFill>
              <a:srgbClr val="C00000"/>
            </a:solidFill>
            <a:prstDash val="dash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1044" name="رابط كسهم مستقيم 1043"/>
          <p:cNvCxnSpPr>
            <a:stCxn id="7" idx="5"/>
          </p:cNvCxnSpPr>
          <p:nvPr/>
        </p:nvCxnSpPr>
        <p:spPr>
          <a:xfrm>
            <a:off x="4023953" y="4896887"/>
            <a:ext cx="656059" cy="548337"/>
          </a:xfrm>
          <a:prstGeom prst="straightConnector1">
            <a:avLst/>
          </a:prstGeom>
          <a:ln w="28575">
            <a:solidFill>
              <a:srgbClr val="C00000"/>
            </a:solidFill>
            <a:prstDash val="dashDot"/>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19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Artificial Neural Networks </a:t>
            </a:r>
            <a:endParaRPr lang="ar-IQ" dirty="0"/>
          </a:p>
        </p:txBody>
      </p:sp>
      <p:sp>
        <p:nvSpPr>
          <p:cNvPr id="3" name="عنصر نائب للمحتوى 2"/>
          <p:cNvSpPr>
            <a:spLocks noGrp="1"/>
          </p:cNvSpPr>
          <p:nvPr>
            <p:ph sz="quarter" idx="1"/>
          </p:nvPr>
        </p:nvSpPr>
        <p:spPr/>
        <p:txBody>
          <a:bodyPr>
            <a:normAutofit lnSpcReduction="10000"/>
          </a:bodyPr>
          <a:lstStyle/>
          <a:p>
            <a:pPr algn="just" rtl="0"/>
            <a:r>
              <a:rPr lang="en-US" dirty="0" smtClean="0"/>
              <a:t>Artificial  neural  networks,  refer to the  mathematical  models  of  human brain  functions such as: perception, computation and memory. </a:t>
            </a:r>
          </a:p>
          <a:p>
            <a:pPr marL="0" indent="0" algn="just" rtl="0">
              <a:buNone/>
            </a:pPr>
            <a:r>
              <a:rPr lang="en-US" dirty="0" smtClean="0"/>
              <a:t> </a:t>
            </a:r>
          </a:p>
          <a:p>
            <a:pPr algn="just" rtl="0"/>
            <a:r>
              <a:rPr lang="en-US" dirty="0" smtClean="0"/>
              <a:t>The  basic  building  blocks  of  biological  neural  systems  are:  nerve  cells,  referred  to  as neurons.  </a:t>
            </a:r>
          </a:p>
          <a:p>
            <a:pPr marL="0" indent="0" algn="just" rtl="0">
              <a:buNone/>
            </a:pPr>
            <a:endParaRPr lang="en-US" dirty="0"/>
          </a:p>
          <a:p>
            <a:pPr algn="just" rtl="0"/>
            <a:r>
              <a:rPr lang="en-US" dirty="0" smtClean="0"/>
              <a:t>A neuron consists of a cell body, dendrites and an axon.  </a:t>
            </a:r>
          </a:p>
          <a:p>
            <a:pPr marL="0" indent="0" algn="just" rtl="0">
              <a:buNone/>
            </a:pPr>
            <a:r>
              <a:rPr lang="en-US" dirty="0" smtClean="0"/>
              <a:t> </a:t>
            </a:r>
          </a:p>
        </p:txBody>
      </p:sp>
    </p:spTree>
    <p:extLst>
      <p:ext uri="{BB962C8B-B14F-4D97-AF65-F5344CB8AC3E}">
        <p14:creationId xmlns:p14="http://schemas.microsoft.com/office/powerpoint/2010/main" val="1950864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147248" cy="922114"/>
          </a:xfrm>
        </p:spPr>
        <p:txBody>
          <a:bodyPr>
            <a:normAutofit/>
          </a:bodyPr>
          <a:lstStyle/>
          <a:p>
            <a:r>
              <a:rPr lang="en-US" sz="3600" dirty="0" smtClean="0"/>
              <a:t>Artificial Neural Networks </a:t>
            </a:r>
            <a:endParaRPr lang="ar-IQ" sz="3600" dirty="0"/>
          </a:p>
        </p:txBody>
      </p:sp>
      <p:sp>
        <p:nvSpPr>
          <p:cNvPr id="3" name="عنصر نائب للمحتوى 2"/>
          <p:cNvSpPr>
            <a:spLocks noGrp="1"/>
          </p:cNvSpPr>
          <p:nvPr>
            <p:ph sz="quarter" idx="1"/>
          </p:nvPr>
        </p:nvSpPr>
        <p:spPr>
          <a:xfrm>
            <a:off x="467544" y="1484784"/>
            <a:ext cx="8229600" cy="5001419"/>
          </a:xfrm>
        </p:spPr>
        <p:txBody>
          <a:bodyPr/>
          <a:lstStyle/>
          <a:p>
            <a:pPr algn="just" rtl="0"/>
            <a:r>
              <a:rPr lang="en-US" sz="2400" dirty="0"/>
              <a:t>Neurons are interconnected, where an interconnection is between the axon of one neuron and a dendrite of another neuron. This connection is referred to as a synapse</a:t>
            </a:r>
            <a:r>
              <a:rPr lang="en-US" sz="2400" dirty="0" smtClean="0"/>
              <a:t>.</a:t>
            </a:r>
          </a:p>
          <a:p>
            <a:pPr marL="0" indent="0" algn="just" rtl="0">
              <a:buNone/>
            </a:pPr>
            <a:endParaRPr lang="ar-IQ" sz="2400" dirty="0"/>
          </a:p>
          <a:p>
            <a:pPr algn="just" rtl="0"/>
            <a:r>
              <a:rPr lang="en-US" sz="2400" dirty="0" smtClean="0"/>
              <a:t>Signals  propagate  from  the  dendrites,  through  the  cell  body  to  the  axon. </a:t>
            </a:r>
          </a:p>
          <a:p>
            <a:pPr marL="0" indent="0" algn="just" rtl="0">
              <a:buNone/>
            </a:pPr>
            <a:r>
              <a:rPr lang="en-US" sz="2400" dirty="0" smtClean="0"/>
              <a:t> </a:t>
            </a:r>
          </a:p>
          <a:p>
            <a:pPr algn="just" rtl="0"/>
            <a:r>
              <a:rPr lang="en-US" sz="2400" dirty="0"/>
              <a:t>A  signal  is transmitted to the axon of a neuron only when the cell “fires”. </a:t>
            </a:r>
            <a:r>
              <a:rPr lang="en-US" sz="2400" dirty="0"/>
              <a:t>A neuron can either inhibit </a:t>
            </a:r>
            <a:r>
              <a:rPr lang="en-US" sz="2400" dirty="0" smtClean="0"/>
              <a:t>or excite </a:t>
            </a:r>
            <a:r>
              <a:rPr lang="en-US" sz="2400" dirty="0"/>
              <a:t>a signal. </a:t>
            </a:r>
            <a:endParaRPr lang="en-US" sz="2400" dirty="0" smtClean="0"/>
          </a:p>
          <a:p>
            <a:pPr algn="just" rtl="0"/>
            <a:endParaRPr lang="ar-IQ" sz="2400" dirty="0"/>
          </a:p>
        </p:txBody>
      </p:sp>
    </p:spTree>
    <p:extLst>
      <p:ext uri="{BB962C8B-B14F-4D97-AF65-F5344CB8AC3E}">
        <p14:creationId xmlns:p14="http://schemas.microsoft.com/office/powerpoint/2010/main" val="3250171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47665" y="1916832"/>
            <a:ext cx="6336704" cy="36724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عنوان 1"/>
          <p:cNvSpPr>
            <a:spLocks noGrp="1"/>
          </p:cNvSpPr>
          <p:nvPr>
            <p:ph type="title"/>
          </p:nvPr>
        </p:nvSpPr>
        <p:spPr>
          <a:xfrm>
            <a:off x="457200" y="188640"/>
            <a:ext cx="8147248" cy="922114"/>
          </a:xfrm>
        </p:spPr>
        <p:txBody>
          <a:bodyPr>
            <a:normAutofit/>
          </a:bodyPr>
          <a:lstStyle/>
          <a:p>
            <a:r>
              <a:rPr lang="en-US" sz="3600" dirty="0" smtClean="0"/>
              <a:t>Artificial Neural Networks </a:t>
            </a:r>
            <a:endParaRPr lang="ar-IQ" sz="3600" dirty="0"/>
          </a:p>
        </p:txBody>
      </p:sp>
    </p:spTree>
    <p:extLst>
      <p:ext uri="{BB962C8B-B14F-4D97-AF65-F5344CB8AC3E}">
        <p14:creationId xmlns:p14="http://schemas.microsoft.com/office/powerpoint/2010/main" val="2403594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r>
              <a:rPr lang="en-US" dirty="0" smtClean="0"/>
              <a:t>Artificial Neural Networks </a:t>
            </a:r>
            <a:endParaRPr lang="ar-IQ" dirty="0"/>
          </a:p>
        </p:txBody>
      </p:sp>
      <p:sp>
        <p:nvSpPr>
          <p:cNvPr id="3" name="عنصر نائب للمحتوى 2"/>
          <p:cNvSpPr>
            <a:spLocks noGrp="1"/>
          </p:cNvSpPr>
          <p:nvPr>
            <p:ph sz="quarter" idx="1"/>
          </p:nvPr>
        </p:nvSpPr>
        <p:spPr>
          <a:xfrm>
            <a:off x="457200" y="1484784"/>
            <a:ext cx="8229600" cy="4968552"/>
          </a:xfrm>
        </p:spPr>
        <p:txBody>
          <a:bodyPr>
            <a:normAutofit fontScale="70000" lnSpcReduction="20000"/>
          </a:bodyPr>
          <a:lstStyle/>
          <a:p>
            <a:pPr algn="just" rtl="0"/>
            <a:r>
              <a:rPr lang="en-US" dirty="0" smtClean="0"/>
              <a:t>An  artificial  neuron (AN) is a model  of  a  biological neuron  (BN). </a:t>
            </a:r>
          </a:p>
          <a:p>
            <a:pPr algn="just" rtl="0"/>
            <a:endParaRPr lang="en-US" dirty="0"/>
          </a:p>
          <a:p>
            <a:pPr algn="just" rtl="0"/>
            <a:r>
              <a:rPr lang="en-US" dirty="0" smtClean="0"/>
              <a:t>Each  AN  receives signals  from  the  environment,  or  other  ANs,  gathers  these  signals,  and  when  fired, transmits a  signal  to  all connected  </a:t>
            </a:r>
            <a:r>
              <a:rPr lang="en-US" dirty="0" err="1" smtClean="0"/>
              <a:t>ANs.</a:t>
            </a:r>
            <a:r>
              <a:rPr lang="en-US" dirty="0" smtClean="0"/>
              <a:t>  </a:t>
            </a:r>
          </a:p>
          <a:p>
            <a:pPr algn="just" rtl="0"/>
            <a:endParaRPr lang="en-US" dirty="0"/>
          </a:p>
          <a:p>
            <a:pPr algn="just" rtl="0"/>
            <a:r>
              <a:rPr lang="en-US" dirty="0" smtClean="0"/>
              <a:t>Input signals are  inhibited  or  excited  through negative and positive numerical weights associated with each connection to the AN. </a:t>
            </a:r>
          </a:p>
          <a:p>
            <a:pPr algn="just" rtl="0"/>
            <a:endParaRPr lang="en-US" dirty="0"/>
          </a:p>
          <a:p>
            <a:pPr algn="just" rtl="0"/>
            <a:r>
              <a:rPr lang="en-US" dirty="0" smtClean="0"/>
              <a:t>The firing  of  an  </a:t>
            </a:r>
            <a:r>
              <a:rPr lang="en-US" dirty="0" err="1" smtClean="0"/>
              <a:t>AN</a:t>
            </a:r>
            <a:r>
              <a:rPr lang="en-US" dirty="0" smtClean="0"/>
              <a:t>  and  the  strength  of  the  exiting  signal  are  controlled  via  a  function, referred to as the activation function. </a:t>
            </a:r>
          </a:p>
          <a:p>
            <a:pPr algn="just" rtl="0"/>
            <a:endParaRPr lang="en-US" dirty="0"/>
          </a:p>
          <a:p>
            <a:pPr algn="just" rtl="0"/>
            <a:r>
              <a:rPr lang="en-US" dirty="0" smtClean="0"/>
              <a:t>The AN collects all incoming signals, and computes a net input signal as a function of the respective weights. </a:t>
            </a:r>
          </a:p>
          <a:p>
            <a:pPr algn="just" rtl="0"/>
            <a:endParaRPr lang="en-US" dirty="0"/>
          </a:p>
          <a:p>
            <a:pPr algn="just" rtl="0"/>
            <a:r>
              <a:rPr lang="en-US" dirty="0" smtClean="0"/>
              <a:t>The net input signal serves as input to the activation function which calculates the output signal of the AN. </a:t>
            </a:r>
            <a:endParaRPr lang="ar-IQ" dirty="0"/>
          </a:p>
        </p:txBody>
      </p:sp>
    </p:spTree>
    <p:extLst>
      <p:ext uri="{BB962C8B-B14F-4D97-AF65-F5344CB8AC3E}">
        <p14:creationId xmlns:p14="http://schemas.microsoft.com/office/powerpoint/2010/main" val="918029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238</TotalTime>
  <Words>1193</Words>
  <Application>Microsoft Office PowerPoint</Application>
  <PresentationFormat>عرض على الشاشة (3:4)‏</PresentationFormat>
  <Paragraphs>159</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مدني</vt:lpstr>
      <vt:lpstr>Computational Intelligence</vt:lpstr>
      <vt:lpstr>Syllabus</vt:lpstr>
      <vt:lpstr>Chapter 1 :    Introduction to Computational Intelligence</vt:lpstr>
      <vt:lpstr>Introduction to Computational Intelligence</vt:lpstr>
      <vt:lpstr>Introduction to Computational Intelligence</vt:lpstr>
      <vt:lpstr>Artificial Neural Networks </vt:lpstr>
      <vt:lpstr>Artificial Neural Networks </vt:lpstr>
      <vt:lpstr>Artificial Neural Networks </vt:lpstr>
      <vt:lpstr>Artificial Neural Networks </vt:lpstr>
      <vt:lpstr>Artificial Neural Networks </vt:lpstr>
      <vt:lpstr>Artificial Neural Networks </vt:lpstr>
      <vt:lpstr>Artificial Neural Networks </vt:lpstr>
      <vt:lpstr>Artificial Neural Networks </vt:lpstr>
      <vt:lpstr>Evolutionary Computation </vt:lpstr>
      <vt:lpstr>Evolutionary Computation </vt:lpstr>
      <vt:lpstr>Evolutionary Computation </vt:lpstr>
      <vt:lpstr>Swarm  intelligence</vt:lpstr>
      <vt:lpstr>Swarm  intelligence</vt:lpstr>
      <vt:lpstr>Fuzzy Systems </vt:lpstr>
      <vt:lpstr>Fuzzy Systems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Intelligence</dc:title>
  <dc:creator>DR.Ahmed Saker 2o1O</dc:creator>
  <cp:lastModifiedBy>DR.Ahmed Saker 2o1O</cp:lastModifiedBy>
  <cp:revision>17</cp:revision>
  <dcterms:created xsi:type="dcterms:W3CDTF">2017-10-09T13:22:17Z</dcterms:created>
  <dcterms:modified xsi:type="dcterms:W3CDTF">2017-10-09T17:20:35Z</dcterms:modified>
</cp:coreProperties>
</file>